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Lst>
  <p:notesMasterIdLst>
    <p:notesMasterId r:id="rId37"/>
  </p:notesMasterIdLst>
  <p:sldIdLst>
    <p:sldId id="256" r:id="rId5"/>
    <p:sldId id="260" r:id="rId6"/>
    <p:sldId id="258" r:id="rId7"/>
    <p:sldId id="295" r:id="rId8"/>
    <p:sldId id="270" r:id="rId9"/>
    <p:sldId id="271" r:id="rId10"/>
    <p:sldId id="284" r:id="rId11"/>
    <p:sldId id="274" r:id="rId12"/>
    <p:sldId id="277" r:id="rId13"/>
    <p:sldId id="278" r:id="rId14"/>
    <p:sldId id="283" r:id="rId15"/>
    <p:sldId id="288" r:id="rId16"/>
    <p:sldId id="289" r:id="rId17"/>
    <p:sldId id="290" r:id="rId18"/>
    <p:sldId id="267" r:id="rId19"/>
    <p:sldId id="287" r:id="rId20"/>
    <p:sldId id="282" r:id="rId21"/>
    <p:sldId id="279" r:id="rId22"/>
    <p:sldId id="268" r:id="rId23"/>
    <p:sldId id="286" r:id="rId24"/>
    <p:sldId id="281" r:id="rId25"/>
    <p:sldId id="285" r:id="rId26"/>
    <p:sldId id="269" r:id="rId27"/>
    <p:sldId id="275" r:id="rId28"/>
    <p:sldId id="280" r:id="rId29"/>
    <p:sldId id="276" r:id="rId30"/>
    <p:sldId id="291" r:id="rId31"/>
    <p:sldId id="292" r:id="rId32"/>
    <p:sldId id="293" r:id="rId33"/>
    <p:sldId id="294" r:id="rId34"/>
    <p:sldId id="263" r:id="rId35"/>
    <p:sldId id="26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4" autoAdjust="0"/>
    <p:restoredTop sz="82201" autoAdjust="0"/>
  </p:normalViewPr>
  <p:slideViewPr>
    <p:cSldViewPr snapToGrid="0" snapToObjects="1">
      <p:cViewPr varScale="1">
        <p:scale>
          <a:sx n="79" d="100"/>
          <a:sy n="79" d="100"/>
        </p:scale>
        <p:origin x="-1232" y="-96"/>
      </p:cViewPr>
      <p:guideLst>
        <p:guide orient="horz" pos="2160"/>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Go to http://</a:t>
            </a:r>
            <a:r>
              <a:rPr lang="en-US" dirty="0" err="1" smtClean="0"/>
              <a:t>validator.nu</a:t>
            </a:r>
            <a:r>
              <a:rPr lang="en-US" dirty="0" smtClean="0"/>
              <a:t>/ and create a arbitrary</a:t>
            </a:r>
            <a:r>
              <a:rPr lang="en-US" baseline="0" dirty="0" smtClean="0"/>
              <a:t> attribute and try to validate the page</a:t>
            </a:r>
          </a:p>
          <a:p>
            <a:pPr marL="228600" indent="-228600">
              <a:buAutoNum type="arabicParenR"/>
            </a:pPr>
            <a:r>
              <a:rPr lang="en-US" baseline="0" dirty="0" smtClean="0"/>
              <a:t>Append data- and attempt to validate again, it will work this time. </a:t>
            </a:r>
          </a:p>
          <a:p>
            <a:pPr marL="228600" indent="-228600">
              <a:buAutoNum type="arabicParenR"/>
            </a:pPr>
            <a:endParaRPr lang="en-US" baseline="0" dirty="0" smtClean="0"/>
          </a:p>
          <a:p>
            <a:pPr marL="228600" indent="-228600">
              <a:buAutoNum type="arabicParenR"/>
            </a:pPr>
            <a:r>
              <a:rPr lang="en-US" baseline="0" dirty="0" smtClean="0"/>
              <a:t>Now let’s look at real-world uses of data-. </a:t>
            </a:r>
            <a:r>
              <a:rPr lang="en-US" baseline="0" dirty="0" err="1" smtClean="0"/>
              <a:t>jQuery</a:t>
            </a:r>
            <a:r>
              <a:rPr lang="en-US" baseline="0" dirty="0" smtClean="0"/>
              <a:t> mobile makes heavy use of Data- attributes, and we can take a look and how we can query these</a:t>
            </a:r>
          </a:p>
          <a:p>
            <a:pPr marL="228600" indent="-228600">
              <a:buAutoNum type="arabicParenR"/>
            </a:pPr>
            <a:r>
              <a:rPr lang="en-US" baseline="0" dirty="0" smtClean="0"/>
              <a:t>Go to </a:t>
            </a:r>
            <a:r>
              <a:rPr lang="en-US" baseline="0" dirty="0" err="1" smtClean="0"/>
              <a:t>jQueryMobile.com</a:t>
            </a:r>
            <a:r>
              <a:rPr lang="en-US" baseline="0" dirty="0" smtClean="0"/>
              <a:t> and show the gallery</a:t>
            </a:r>
          </a:p>
          <a:p>
            <a:pPr marL="228600" indent="-228600">
              <a:buAutoNum type="arabicParenR"/>
            </a:pPr>
            <a:r>
              <a:rPr lang="en-US" baseline="0" dirty="0" smtClean="0"/>
              <a:t>Go to http://</a:t>
            </a:r>
            <a:r>
              <a:rPr lang="en-US" baseline="0" dirty="0" err="1" smtClean="0"/>
              <a:t>www.slideshare.net</a:t>
            </a:r>
            <a:r>
              <a:rPr lang="en-US" baseline="0" dirty="0" smtClean="0"/>
              <a:t>/mobile or </a:t>
            </a:r>
            <a:r>
              <a:rPr lang="en-US" baseline="0" dirty="0" err="1" smtClean="0"/>
              <a:t>m.opentable.com</a:t>
            </a:r>
            <a:r>
              <a:rPr lang="en-US" baseline="0" dirty="0" smtClean="0"/>
              <a:t> and open the Chrome </a:t>
            </a:r>
            <a:r>
              <a:rPr lang="en-US" baseline="0" dirty="0" err="1" smtClean="0"/>
              <a:t>Dev</a:t>
            </a:r>
            <a:r>
              <a:rPr lang="en-US" baseline="0" dirty="0" smtClean="0"/>
              <a:t> tools</a:t>
            </a:r>
          </a:p>
          <a:p>
            <a:pPr marL="228600" indent="-228600">
              <a:buAutoNum type="arabicParenR"/>
            </a:pPr>
            <a:r>
              <a:rPr lang="en-US" baseline="0" dirty="0" smtClean="0"/>
              <a:t>Open the console and select an element by ID to show working with Data-* attributes</a:t>
            </a:r>
          </a:p>
          <a:p>
            <a:pPr marL="228600" indent="-228600">
              <a:buAutoNum type="arabicParenR"/>
            </a:pPr>
            <a:endParaRPr lang="en-US" baseline="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CSS Transforms</a:t>
            </a:r>
            <a:r>
              <a:rPr lang="en-US" baseline="0" dirty="0" smtClean="0"/>
              <a:t> (2D and 3D) allow HTML elements to be rotated, resized, skewed and messed with in other ways. </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23</a:t>
            </a:fld>
            <a:endParaRPr lang="en-US"/>
          </a:p>
        </p:txBody>
      </p:sp>
    </p:spTree>
    <p:extLst>
      <p:ext uri="{BB962C8B-B14F-4D97-AF65-F5344CB8AC3E}">
        <p14:creationId xmlns:p14="http://schemas.microsoft.com/office/powerpoint/2010/main" val="162331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scale and </a:t>
            </a:r>
            <a:r>
              <a:rPr lang="en-US" dirty="0" err="1" smtClean="0"/>
              <a:t>translare</a:t>
            </a:r>
            <a:r>
              <a:rPr lang="en-US" dirty="0" smtClean="0"/>
              <a:t> are among the most popular transforms</a:t>
            </a:r>
            <a:r>
              <a:rPr lang="en-US" baseline="0" dirty="0" smtClean="0"/>
              <a:t> available. Scale and transform-origin are two others.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Transitions and Animations are two different CSS3 modules,</a:t>
            </a:r>
            <a:r>
              <a:rPr lang="en-US" baseline="0" dirty="0" smtClean="0"/>
              <a:t> but they are often used together. These allow element properties to be animated via CSS, even with JavaScript is not available. Transitions are implicit and animations are declared, so transitions take effect when the property they are applied to changes value, while animations are explicitly executed when applied to an element. They have a lot of syntax in common.</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69092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putting rounded corners on page elements for ages, but until</a:t>
            </a:r>
            <a:r>
              <a:rPr lang="en-US" baseline="0" dirty="0" smtClean="0"/>
              <a:t> recently, the only way we’ve been able to consistently create this effect in pages was with images. Now, the CSS Backgrounds and Borders module introduces a way to round the corners of your elements using only CSS, with the Border-Radius property. Note that this module, like many CSS modules, uses Vendor prefixes in some cases. IE and Opera don’t require the prefix, and newer versions of Chrome and Firefox don’t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Box-Shadow</a:t>
            </a:r>
            <a:r>
              <a:rPr lang="en-US" baseline="0" dirty="0" smtClean="0"/>
              <a:t> and Text-Shadow are two ways to use CSS3 to add drop-shadows to text and box elements. They are very similar, but operate on different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45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3" name="Subtitle 2"/>
          <p:cNvSpPr>
            <a:spLocks noGrp="1"/>
          </p:cNvSpPr>
          <p:nvPr>
            <p:ph type="subTitle" idx="1"/>
          </p:nvPr>
        </p:nvSpPr>
        <p:spPr>
          <a:xfrm>
            <a:off x="423334" y="4703875"/>
            <a:ext cx="8478762" cy="463255"/>
          </a:xfrm>
        </p:spPr>
        <p:txBody>
          <a:bodyPr/>
          <a:lstStyle/>
          <a:p>
            <a:r>
              <a:rPr lang="en-US" sz="2800" dirty="0" smtClean="0">
                <a:solidFill>
                  <a:schemeClr val="accent1"/>
                </a:solidFill>
              </a:rPr>
              <a:t>*It’s Cascading Style Sheets, with more </a:t>
            </a:r>
            <a:r>
              <a:rPr lang="en-US" sz="2800" dirty="0" err="1" smtClean="0">
                <a:solidFill>
                  <a:schemeClr val="accent1"/>
                </a:solidFill>
              </a:rPr>
              <a:t>cascadation</a:t>
            </a:r>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Box-Shadow</a:t>
            </a:r>
            <a:endParaRPr lang="en-US" sz="3200" dirty="0"/>
          </a:p>
        </p:txBody>
      </p:sp>
      <p:sp>
        <p:nvSpPr>
          <p:cNvPr id="2" name="Text Placeholder 1"/>
          <p:cNvSpPr>
            <a:spLocks noGrp="1"/>
          </p:cNvSpPr>
          <p:nvPr>
            <p:ph type="body" sz="quarter" idx="10"/>
          </p:nvPr>
        </p:nvSpPr>
        <p:spPr>
          <a:xfrm>
            <a:off x="389438" y="1486655"/>
            <a:ext cx="8363937" cy="1342932"/>
          </a:xfrm>
        </p:spPr>
        <p:txBody>
          <a:bodyPr/>
          <a:lstStyle/>
          <a:p>
            <a:pPr marL="0" indent="0">
              <a:buNone/>
            </a:pPr>
            <a:r>
              <a:rPr lang="en-US" sz="2800" b="1" dirty="0">
                <a:solidFill>
                  <a:srgbClr val="800000"/>
                </a:solidFill>
              </a:rPr>
              <a:t>-</a:t>
            </a:r>
            <a:r>
              <a:rPr lang="en-US" sz="2800" b="1" dirty="0" err="1">
                <a:solidFill>
                  <a:srgbClr val="800000"/>
                </a:solidFill>
              </a:rPr>
              <a:t>moz</a:t>
            </a:r>
            <a:r>
              <a:rPr lang="en-US" sz="2800" b="1" dirty="0">
                <a:solidFill>
                  <a:srgbClr val="800000"/>
                </a:solidFill>
              </a:rPr>
              <a:t>-box-shadow</a:t>
            </a:r>
            <a:r>
              <a:rPr lang="en-US" sz="2800" dirty="0">
                <a:solidFill>
                  <a:schemeClr val="bg1"/>
                </a:solidFill>
              </a:rPr>
              <a:t>: 0px 0px 20px 5px #A9A9A9;</a:t>
            </a:r>
          </a:p>
          <a:p>
            <a:pPr marL="0" indent="0">
              <a:buNone/>
            </a:pPr>
            <a:r>
              <a:rPr lang="en-US" sz="2800" b="1" dirty="0">
                <a:solidFill>
                  <a:srgbClr val="800000"/>
                </a:solidFill>
              </a:rPr>
              <a:t> </a:t>
            </a:r>
            <a:r>
              <a:rPr lang="en-US" sz="2800" b="1" dirty="0" smtClean="0">
                <a:solidFill>
                  <a:srgbClr val="800000"/>
                </a:solidFill>
              </a:rPr>
              <a:t>-</a:t>
            </a:r>
            <a:r>
              <a:rPr lang="en-US" sz="2800" b="1" dirty="0" err="1">
                <a:solidFill>
                  <a:srgbClr val="800000"/>
                </a:solidFill>
              </a:rPr>
              <a:t>webkit</a:t>
            </a:r>
            <a:r>
              <a:rPr lang="en-US" sz="2800" b="1" dirty="0">
                <a:solidFill>
                  <a:srgbClr val="800000"/>
                </a:solidFill>
              </a:rPr>
              <a:t>-box-shadow</a:t>
            </a:r>
            <a:r>
              <a:rPr lang="en-US" sz="2800" dirty="0">
                <a:solidFill>
                  <a:schemeClr val="bg1"/>
                </a:solidFill>
              </a:rPr>
              <a:t>: 0px 0px 20px 5px #A9A9A9</a:t>
            </a:r>
            <a:r>
              <a:rPr lang="en-US" sz="2800" dirty="0" smtClean="0">
                <a:solidFill>
                  <a:schemeClr val="bg1"/>
                </a:solidFill>
              </a:rPr>
              <a:t>;</a:t>
            </a:r>
          </a:p>
          <a:p>
            <a:pPr marL="0" indent="0">
              <a:buNone/>
            </a:pPr>
            <a:r>
              <a:rPr lang="en-US" sz="2800" b="1" dirty="0" smtClean="0">
                <a:solidFill>
                  <a:srgbClr val="800000"/>
                </a:solidFill>
              </a:rPr>
              <a:t>box</a:t>
            </a:r>
            <a:r>
              <a:rPr lang="en-US" sz="2800" b="1" dirty="0">
                <a:solidFill>
                  <a:srgbClr val="800000"/>
                </a:solidFill>
              </a:rPr>
              <a:t>-shadow</a:t>
            </a:r>
            <a:r>
              <a:rPr lang="en-US" sz="2800" dirty="0">
                <a:solidFill>
                  <a:schemeClr val="bg1"/>
                </a:solidFill>
              </a:rPr>
              <a:t>: 0px 0px 20px 5px #A9A9A9;</a:t>
            </a:r>
          </a:p>
        </p:txBody>
      </p:sp>
      <p:pic>
        <p:nvPicPr>
          <p:cNvPr id="3" name="Picture 2"/>
          <p:cNvPicPr>
            <a:picLocks noChangeAspect="1"/>
          </p:cNvPicPr>
          <p:nvPr/>
        </p:nvPicPr>
        <p:blipFill>
          <a:blip r:embed="rId3"/>
          <a:stretch>
            <a:fillRect/>
          </a:stretch>
        </p:blipFill>
        <p:spPr>
          <a:xfrm>
            <a:off x="2911375" y="3443941"/>
            <a:ext cx="5842000" cy="2971800"/>
          </a:xfrm>
          <a:prstGeom prst="rect">
            <a:avLst/>
          </a:prstGeom>
        </p:spPr>
      </p:pic>
    </p:spTree>
    <p:extLst>
      <p:ext uri="{BB962C8B-B14F-4D97-AF65-F5344CB8AC3E}">
        <p14:creationId xmlns:p14="http://schemas.microsoft.com/office/powerpoint/2010/main" val="3745125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Box-Shadow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36970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Text-Shadow</a:t>
            </a:r>
            <a:endParaRPr lang="en-US" sz="3200" dirty="0"/>
          </a:p>
        </p:txBody>
      </p:sp>
      <p:sp>
        <p:nvSpPr>
          <p:cNvPr id="2" name="Text Placeholder 1"/>
          <p:cNvSpPr>
            <a:spLocks noGrp="1"/>
          </p:cNvSpPr>
          <p:nvPr>
            <p:ph type="body" sz="quarter" idx="10"/>
          </p:nvPr>
        </p:nvSpPr>
        <p:spPr>
          <a:xfrm>
            <a:off x="389438" y="1353201"/>
            <a:ext cx="8363937" cy="3603038"/>
          </a:xfrm>
        </p:spPr>
        <p:txBody>
          <a:bodyPr/>
          <a:lstStyle/>
          <a:p>
            <a:pPr marL="0" indent="0">
              <a:buNone/>
            </a:pPr>
            <a:r>
              <a:rPr lang="en-US" b="1" dirty="0" smtClean="0">
                <a:solidFill>
                  <a:srgbClr val="800000"/>
                </a:solidFill>
              </a:rPr>
              <a:t>-</a:t>
            </a:r>
            <a:r>
              <a:rPr lang="en-US" b="1" dirty="0" err="1" smtClean="0">
                <a:solidFill>
                  <a:srgbClr val="800000"/>
                </a:solidFill>
              </a:rPr>
              <a:t>moz</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a:solidFill>
                  <a:schemeClr val="bg1"/>
                </a:solidFill>
              </a:rPr>
              <a:t>;</a:t>
            </a:r>
          </a:p>
          <a:p>
            <a:pPr marL="0" indent="0">
              <a:buNone/>
            </a:pPr>
            <a:r>
              <a:rPr lang="en-US" b="1" dirty="0" smtClean="0">
                <a:solidFill>
                  <a:srgbClr val="800000"/>
                </a:solidFill>
              </a:rPr>
              <a:t>-</a:t>
            </a:r>
            <a:r>
              <a:rPr lang="en-US" b="1" dirty="0" err="1" smtClean="0">
                <a:solidFill>
                  <a:srgbClr val="800000"/>
                </a:solidFill>
              </a:rPr>
              <a:t>webkit</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r>
              <a:rPr lang="en-US" b="1" dirty="0" smtClean="0">
                <a:solidFill>
                  <a:srgbClr val="800000"/>
                </a:solidFill>
              </a:rPr>
              <a:t>text</a:t>
            </a:r>
            <a:r>
              <a:rPr lang="en-US" b="1" dirty="0">
                <a:solidFill>
                  <a:srgbClr val="800000"/>
                </a:solidFill>
              </a:rPr>
              <a:t>-</a:t>
            </a:r>
            <a:r>
              <a:rPr lang="en-US" b="1" dirty="0" smtClean="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endParaRPr lang="en-US" dirty="0" smtClean="0">
              <a:solidFill>
                <a:schemeClr val="bg1"/>
              </a:solidFill>
            </a:endParaRPr>
          </a:p>
          <a:p>
            <a:pPr marL="0" indent="0">
              <a:buNone/>
            </a:pPr>
            <a:r>
              <a:rPr lang="en-US" dirty="0" smtClean="0">
                <a:solidFill>
                  <a:schemeClr val="bg1"/>
                </a:solidFill>
              </a:rPr>
              <a:t>/* Multiple Shadows */</a:t>
            </a:r>
          </a:p>
          <a:p>
            <a:pPr marL="0" indent="0">
              <a:buNone/>
            </a:pPr>
            <a:r>
              <a:rPr lang="pl-PL" b="1" dirty="0" err="1">
                <a:solidFill>
                  <a:srgbClr val="800000"/>
                </a:solidFill>
              </a:rPr>
              <a:t>text-shadow</a:t>
            </a:r>
            <a:r>
              <a:rPr lang="pl-PL" dirty="0">
                <a:solidFill>
                  <a:schemeClr val="bg1"/>
                </a:solidFill>
              </a:rPr>
              <a:t>: 0 -2px 3px #</a:t>
            </a:r>
            <a:r>
              <a:rPr lang="pl-PL" dirty="0" err="1">
                <a:solidFill>
                  <a:schemeClr val="bg1"/>
                </a:solidFill>
              </a:rPr>
              <a:t>fff</a:t>
            </a:r>
            <a:r>
              <a:rPr lang="pl-PL" dirty="0">
                <a:solidFill>
                  <a:srgbClr val="800000"/>
                </a:solidFill>
              </a:rPr>
              <a:t>, </a:t>
            </a:r>
            <a:r>
              <a:rPr lang="pl-PL" dirty="0">
                <a:solidFill>
                  <a:schemeClr val="bg1"/>
                </a:solidFill>
              </a:rPr>
              <a:t>0 -4px 3px #</a:t>
            </a:r>
            <a:r>
              <a:rPr lang="pl-PL" dirty="0" err="1">
                <a:solidFill>
                  <a:schemeClr val="bg1"/>
                </a:solidFill>
              </a:rPr>
              <a:t>aaa</a:t>
            </a:r>
            <a:r>
              <a:rPr lang="pl-PL" dirty="0">
                <a:solidFill>
                  <a:srgbClr val="800000"/>
                </a:solidFill>
              </a:rPr>
              <a:t>,</a:t>
            </a:r>
            <a:r>
              <a:rPr lang="pl-PL" dirty="0">
                <a:solidFill>
                  <a:schemeClr val="bg1"/>
                </a:solidFill>
              </a:rPr>
              <a:t> 0 -6px 6px #666</a:t>
            </a:r>
            <a:r>
              <a:rPr lang="pl-PL" dirty="0">
                <a:solidFill>
                  <a:srgbClr val="800000"/>
                </a:solidFill>
              </a:rPr>
              <a:t>,</a:t>
            </a:r>
            <a:r>
              <a:rPr lang="pl-PL" dirty="0">
                <a:solidFill>
                  <a:schemeClr val="bg1"/>
                </a:solidFill>
              </a:rPr>
              <a:t> 0 -8px 9px #000;</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8847" y="5104731"/>
            <a:ext cx="5916553" cy="1104673"/>
          </a:xfrm>
          <a:prstGeom prst="rect">
            <a:avLst/>
          </a:prstGeom>
        </p:spPr>
      </p:pic>
      <p:pic>
        <p:nvPicPr>
          <p:cNvPr id="6" name="Picture 5"/>
          <p:cNvPicPr>
            <a:picLocks noChangeAspect="1"/>
          </p:cNvPicPr>
          <p:nvPr/>
        </p:nvPicPr>
        <p:blipFill>
          <a:blip r:embed="rId4"/>
          <a:stretch>
            <a:fillRect/>
          </a:stretch>
        </p:blipFill>
        <p:spPr>
          <a:xfrm>
            <a:off x="3168170" y="5460286"/>
            <a:ext cx="5634459" cy="1276690"/>
          </a:xfrm>
          <a:prstGeom prst="rect">
            <a:avLst/>
          </a:prstGeom>
        </p:spPr>
      </p:pic>
    </p:spTree>
    <p:extLst>
      <p:ext uri="{BB962C8B-B14F-4D97-AF65-F5344CB8AC3E}">
        <p14:creationId xmlns:p14="http://schemas.microsoft.com/office/powerpoint/2010/main" val="506365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Text-Shadow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8238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9.5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411178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4000" dirty="0" smtClean="0"/>
              <a:t>Box-Shadow and Text-Shadow</a:t>
            </a:r>
            <a:endParaRPr lang="en-US" sz="4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8732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Fonts*</a:t>
            </a:r>
            <a:endParaRPr lang="en-US" dirty="0"/>
          </a:p>
        </p:txBody>
      </p:sp>
      <p:sp>
        <p:nvSpPr>
          <p:cNvPr id="5" name="Subtitle 4"/>
          <p:cNvSpPr>
            <a:spLocks noGrp="1"/>
          </p:cNvSpPr>
          <p:nvPr>
            <p:ph type="subTitle" idx="1"/>
          </p:nvPr>
        </p:nvSpPr>
        <p:spPr>
          <a:xfrm>
            <a:off x="727664" y="4703875"/>
            <a:ext cx="7683914" cy="463255"/>
          </a:xfrm>
        </p:spPr>
        <p:txBody>
          <a:bodyPr/>
          <a:lstStyle/>
          <a:p>
            <a:r>
              <a:rPr lang="en-US" dirty="0" smtClean="0">
                <a:solidFill>
                  <a:schemeClr val="accent1"/>
                </a:solidFill>
                <a:latin typeface="Comic Sans MS"/>
                <a:cs typeface="Comic Sans MS"/>
              </a:rPr>
              <a:t>*Finally, Comic Sans is supported in the browser!</a:t>
            </a:r>
            <a:endParaRPr lang="en-US" dirty="0">
              <a:solidFill>
                <a:schemeClr val="accent1"/>
              </a:solidFill>
              <a:latin typeface="Comic Sans MS"/>
              <a:cs typeface="Comic Sans MS"/>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@font-face </a:t>
            </a:r>
            <a:endParaRPr lang="en-US" dirty="0"/>
          </a:p>
        </p:txBody>
      </p:sp>
      <p:sp>
        <p:nvSpPr>
          <p:cNvPr id="3" name="Rectangle 2"/>
          <p:cNvSpPr/>
          <p:nvPr/>
        </p:nvSpPr>
        <p:spPr>
          <a:xfrm>
            <a:off x="389436" y="1028343"/>
            <a:ext cx="8363938" cy="4401205"/>
          </a:xfrm>
          <a:prstGeom prst="rect">
            <a:avLst/>
          </a:prstGeom>
        </p:spPr>
        <p:txBody>
          <a:bodyPr wrap="square">
            <a:spAutoFit/>
          </a:bodyPr>
          <a:lstStyle/>
          <a:p>
            <a:r>
              <a:rPr lang="en-US" sz="2000" b="1" dirty="0">
                <a:solidFill>
                  <a:srgbClr val="800000"/>
                </a:solidFill>
              </a:rPr>
              <a:t>@font-face </a:t>
            </a:r>
            <a:r>
              <a:rPr lang="en-US" sz="2000" dirty="0">
                <a:solidFill>
                  <a:schemeClr val="bg1"/>
                </a:solidFill>
              </a:rPr>
              <a:t>{</a:t>
            </a:r>
          </a:p>
          <a:p>
            <a:r>
              <a:rPr lang="en-US" sz="2000" dirty="0">
                <a:solidFill>
                  <a:schemeClr val="bg1"/>
                </a:solidFill>
              </a:rPr>
              <a:t>    font-family: '</a:t>
            </a:r>
            <a:r>
              <a:rPr lang="en-US" sz="2000" dirty="0" err="1">
                <a:solidFill>
                  <a:schemeClr val="bg1"/>
                </a:solidFill>
              </a:rPr>
              <a:t>SpicyRiceRegular</a:t>
            </a:r>
            <a:r>
              <a:rPr lang="en-US" sz="2000" dirty="0">
                <a:solidFill>
                  <a:schemeClr val="bg1"/>
                </a:solidFill>
              </a:rPr>
              <a:t>';</a:t>
            </a:r>
          </a:p>
          <a:p>
            <a:r>
              <a:rPr lang="en-US" sz="2000" dirty="0">
                <a:solidFill>
                  <a:schemeClr val="bg1"/>
                </a:solidFill>
              </a:rPr>
              <a:t>    </a:t>
            </a:r>
            <a:r>
              <a:rPr lang="en-US" sz="2000" dirty="0" err="1">
                <a:solidFill>
                  <a:schemeClr val="bg1"/>
                </a:solidFill>
              </a:rPr>
              <a:t>src</a:t>
            </a:r>
            <a:r>
              <a:rPr lang="en-US" sz="2000" dirty="0">
                <a:solidFill>
                  <a:schemeClr val="bg1"/>
                </a:solidFill>
              </a:rPr>
              <a:t>: </a:t>
            </a:r>
            <a:r>
              <a:rPr lang="en-US" sz="2000" dirty="0" err="1">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webfont.eot</a:t>
            </a:r>
            <a:r>
              <a:rPr lang="en-US" sz="2000" dirty="0">
                <a:solidFill>
                  <a:schemeClr val="bg1"/>
                </a:solidFill>
              </a:rPr>
              <a:t>')</a:t>
            </a:r>
            <a:r>
              <a:rPr lang="en-US" sz="2000" dirty="0" smtClean="0">
                <a:solidFill>
                  <a:schemeClr val="bg1"/>
                </a:solidFill>
              </a:rPr>
              <a:t>;</a:t>
            </a:r>
          </a:p>
          <a:p>
            <a:r>
              <a:rPr lang="en-US" sz="2000" dirty="0">
                <a:solidFill>
                  <a:schemeClr val="bg1"/>
                </a:solidFill>
              </a:rPr>
              <a:t> </a:t>
            </a:r>
            <a:r>
              <a:rPr lang="en-US" sz="2000" dirty="0" smtClean="0">
                <a:solidFill>
                  <a:schemeClr val="bg1"/>
                </a:solidFill>
              </a:rPr>
              <a:t>   </a:t>
            </a:r>
            <a:r>
              <a:rPr lang="en-US" sz="2000" dirty="0" err="1" smtClean="0">
                <a:solidFill>
                  <a:schemeClr val="bg1"/>
                </a:solidFill>
              </a:rPr>
              <a:t>url</a:t>
            </a:r>
            <a:r>
              <a:rPr lang="en-US" sz="2000" dirty="0">
                <a:solidFill>
                  <a:schemeClr val="bg1"/>
                </a:solidFill>
              </a:rPr>
              <a:t>('.</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webfont.woff</a:t>
            </a:r>
            <a:r>
              <a:rPr lang="en-US" sz="2000" dirty="0">
                <a:solidFill>
                  <a:schemeClr val="bg1"/>
                </a:solidFill>
              </a:rPr>
              <a:t>') format('</a:t>
            </a:r>
            <a:r>
              <a:rPr lang="en-US" sz="2000" dirty="0" err="1">
                <a:solidFill>
                  <a:schemeClr val="bg1"/>
                </a:solidFill>
              </a:rPr>
              <a:t>woff</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picyrice</a:t>
            </a:r>
            <a:r>
              <a:rPr lang="en-US" sz="2000" dirty="0">
                <a:solidFill>
                  <a:schemeClr val="bg1"/>
                </a:solidFill>
              </a:rPr>
              <a:t>-regular-</a:t>
            </a:r>
            <a:r>
              <a:rPr lang="en-US" sz="2000" dirty="0" err="1">
                <a:solidFill>
                  <a:schemeClr val="bg1"/>
                </a:solidFill>
              </a:rPr>
              <a:t>webfont.ttf</a:t>
            </a:r>
            <a:r>
              <a:rPr lang="en-US" sz="2000" dirty="0">
                <a:solidFill>
                  <a:schemeClr val="bg1"/>
                </a:solidFill>
              </a:rPr>
              <a:t>') format('</a:t>
            </a:r>
            <a:r>
              <a:rPr lang="en-US" sz="2000" dirty="0" err="1">
                <a:solidFill>
                  <a:schemeClr val="bg1"/>
                </a:solidFill>
              </a:rPr>
              <a:t>truetype</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err="1">
                <a:solidFill>
                  <a:schemeClr val="bg1"/>
                </a:solidFill>
              </a:rPr>
              <a:t>-regular-webfont.svg#SpicyRiceRegular</a:t>
            </a:r>
            <a:r>
              <a:rPr lang="en-US" sz="2000" dirty="0">
                <a:solidFill>
                  <a:schemeClr val="bg1"/>
                </a:solidFill>
              </a:rPr>
              <a:t>') format('</a:t>
            </a:r>
            <a:r>
              <a:rPr lang="en-US" sz="2000" dirty="0" err="1">
                <a:solidFill>
                  <a:schemeClr val="bg1"/>
                </a:solidFill>
              </a:rPr>
              <a:t>svg</a:t>
            </a:r>
            <a:r>
              <a:rPr lang="en-US" sz="2000" dirty="0">
                <a:solidFill>
                  <a:schemeClr val="bg1"/>
                </a:solidFill>
              </a:rPr>
              <a:t>');</a:t>
            </a:r>
          </a:p>
          <a:p>
            <a:r>
              <a:rPr lang="en-US" sz="2000" dirty="0">
                <a:solidFill>
                  <a:schemeClr val="bg1"/>
                </a:solidFill>
              </a:rPr>
              <a:t>    font-weight: normal;</a:t>
            </a:r>
          </a:p>
          <a:p>
            <a:r>
              <a:rPr lang="en-US" sz="2000" dirty="0">
                <a:solidFill>
                  <a:schemeClr val="bg1"/>
                </a:solidFill>
              </a:rPr>
              <a:t>    font-style: normal;</a:t>
            </a:r>
          </a:p>
          <a:p>
            <a:r>
              <a:rPr lang="en-US" sz="2000" dirty="0" smtClean="0">
                <a:solidFill>
                  <a:schemeClr val="bg1"/>
                </a:solidFill>
              </a:rPr>
              <a:t>}</a:t>
            </a:r>
            <a:endParaRPr lang="en-US" sz="2000" dirty="0">
              <a:solidFill>
                <a:schemeClr val="bg1"/>
              </a:solidFill>
            </a:endParaRPr>
          </a:p>
          <a:p>
            <a:r>
              <a:rPr lang="en-US" sz="2000" dirty="0">
                <a:solidFill>
                  <a:schemeClr val="bg1"/>
                </a:solidFill>
              </a:rPr>
              <a:t>body {</a:t>
            </a:r>
          </a:p>
          <a:p>
            <a:r>
              <a:rPr lang="en-US" sz="2000" dirty="0" smtClean="0">
                <a:solidFill>
                  <a:schemeClr val="bg1"/>
                </a:solidFill>
              </a:rPr>
              <a:t>    font</a:t>
            </a:r>
            <a:r>
              <a:rPr lang="en-US" sz="2000" dirty="0">
                <a:solidFill>
                  <a:schemeClr val="bg1"/>
                </a:solidFill>
              </a:rPr>
              <a:t>-family: "</a:t>
            </a:r>
            <a:r>
              <a:rPr lang="en-US" sz="2000" b="1" dirty="0" err="1">
                <a:solidFill>
                  <a:srgbClr val="800000"/>
                </a:solidFill>
              </a:rPr>
              <a:t>SpicyRiceRegular</a:t>
            </a:r>
            <a:r>
              <a:rPr lang="en-US" sz="2000" dirty="0">
                <a:solidFill>
                  <a:schemeClr val="bg1"/>
                </a:solidFill>
              </a:rPr>
              <a:t>", </a:t>
            </a:r>
            <a:r>
              <a:rPr lang="en-US" sz="2000" dirty="0" smtClean="0">
                <a:solidFill>
                  <a:schemeClr val="bg1"/>
                </a:solidFill>
              </a:rPr>
              <a:t>Arial</a:t>
            </a:r>
            <a:r>
              <a:rPr lang="en-US" sz="2000" dirty="0">
                <a:solidFill>
                  <a:schemeClr val="bg1"/>
                </a:solidFill>
              </a:rPr>
              <a:t>, Sans-Serif;</a:t>
            </a:r>
          </a:p>
          <a:p>
            <a:r>
              <a:rPr lang="en-US" sz="2000" dirty="0">
                <a:solidFill>
                  <a:schemeClr val="bg1"/>
                </a:solidFill>
              </a:rPr>
              <a:t>    color: #343434;</a:t>
            </a:r>
          </a:p>
          <a:p>
            <a:r>
              <a:rPr lang="en-US" sz="2000" dirty="0">
                <a:solidFill>
                  <a:schemeClr val="bg1"/>
                </a:solidFill>
              </a:rPr>
              <a:t>    min-width: 960px;</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4922456" y="4920549"/>
            <a:ext cx="3564132" cy="1765717"/>
          </a:xfrm>
          <a:prstGeom prst="rect">
            <a:avLst/>
          </a:prstGeom>
        </p:spPr>
      </p:pic>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Fonts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3221864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3.2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@font-face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9628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Media Queries*</a:t>
            </a:r>
            <a:endParaRPr lang="en-US" dirty="0"/>
          </a:p>
        </p:txBody>
      </p:sp>
      <p:sp>
        <p:nvSpPr>
          <p:cNvPr id="5" name="Subtitle 4"/>
          <p:cNvSpPr>
            <a:spLocks noGrp="1"/>
          </p:cNvSpPr>
          <p:nvPr>
            <p:ph type="subTitle" idx="1"/>
          </p:nvPr>
        </p:nvSpPr>
        <p:spPr/>
        <p:txBody>
          <a:bodyPr/>
          <a:lstStyle/>
          <a:p>
            <a:r>
              <a:rPr lang="en-US" dirty="0" smtClean="0">
                <a:solidFill>
                  <a:schemeClr val="accent1"/>
                </a:solidFill>
              </a:rPr>
              <a:t>*Mobile Targeting made easy</a:t>
            </a:r>
            <a:endParaRPr lang="en-US" dirty="0">
              <a:solidFill>
                <a:schemeClr val="accent1"/>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6" name="Text Placeholder 4"/>
          <p:cNvSpPr>
            <a:spLocks noGrp="1"/>
          </p:cNvSpPr>
          <p:nvPr>
            <p:ph type="body" sz="quarter" idx="10"/>
          </p:nvPr>
        </p:nvSpPr>
        <p:spPr>
          <a:xfrm>
            <a:off x="389436" y="1447802"/>
            <a:ext cx="8363938" cy="2667397"/>
          </a:xfrm>
        </p:spPr>
        <p:txBody>
          <a:bodyPr/>
          <a:lstStyle/>
          <a:p>
            <a:pPr marL="0" indent="0">
              <a:buNone/>
            </a:pPr>
            <a:r>
              <a:rPr lang="en-US" dirty="0" smtClean="0"/>
              <a:t>CSS is a style sheet language used to describe the look and formatting for HTML documents. CSS3 is a large, single W3C specification that defines a series of new features (called modules) that extend CSS2, as well as adding new capabilities.</a:t>
            </a:r>
          </a:p>
        </p:txBody>
      </p:sp>
      <p:pic>
        <p:nvPicPr>
          <p:cNvPr id="4" name="Picture 3"/>
          <p:cNvPicPr>
            <a:picLocks noChangeAspect="1"/>
          </p:cNvPicPr>
          <p:nvPr/>
        </p:nvPicPr>
        <p:blipFill>
          <a:blip r:embed="rId2"/>
          <a:stretch>
            <a:fillRect/>
          </a:stretch>
        </p:blipFill>
        <p:spPr>
          <a:xfrm>
            <a:off x="5555085" y="3661202"/>
            <a:ext cx="3198289" cy="3198289"/>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t>Working with Media Queries</a:t>
            </a:r>
            <a:endParaRPr lang="en-US" sz="4000" dirty="0"/>
          </a:p>
        </p:txBody>
      </p:sp>
      <p:sp>
        <p:nvSpPr>
          <p:cNvPr id="2" name="Text Placeholder 1"/>
          <p:cNvSpPr>
            <a:spLocks noGrp="1"/>
          </p:cNvSpPr>
          <p:nvPr>
            <p:ph type="body" sz="quarter" idx="10"/>
          </p:nvPr>
        </p:nvSpPr>
        <p:spPr>
          <a:xfrm>
            <a:off x="389436" y="1252143"/>
            <a:ext cx="8363937" cy="5129098"/>
          </a:xfrm>
        </p:spPr>
        <p:txBody>
          <a:bodyPr/>
          <a:lstStyle/>
          <a:p>
            <a:pPr marL="0" indent="0">
              <a:buNone/>
            </a:pPr>
            <a:r>
              <a:rPr lang="en-US" sz="1800" dirty="0">
                <a:solidFill>
                  <a:schemeClr val="bg1"/>
                </a:solidFill>
              </a:rPr>
              <a:t>body {</a:t>
            </a:r>
          </a:p>
          <a:p>
            <a:pPr marL="0" indent="0">
              <a:buNone/>
            </a:pPr>
            <a:r>
              <a:rPr lang="en-US" sz="1800" dirty="0" smtClean="0">
                <a:solidFill>
                  <a:schemeClr val="bg1"/>
                </a:solidFill>
              </a:rPr>
              <a:t>   min</a:t>
            </a:r>
            <a:r>
              <a:rPr lang="en-US" sz="1800" dirty="0">
                <a:solidFill>
                  <a:schemeClr val="bg1"/>
                </a:solidFill>
              </a:rPr>
              <a:t>-width: 960px;</a:t>
            </a:r>
          </a:p>
          <a:p>
            <a:pPr marL="0" indent="0">
              <a:buNone/>
            </a:pPr>
            <a:r>
              <a:rPr lang="en-US" sz="1800" dirty="0" smtClean="0">
                <a:solidFill>
                  <a:schemeClr val="bg1"/>
                </a:solidFill>
              </a:rPr>
              <a:t>}</a:t>
            </a:r>
          </a:p>
          <a:p>
            <a:pPr marL="0" indent="0">
              <a:buNone/>
            </a:pPr>
            <a:endParaRPr lang="en-US" sz="1800" dirty="0">
              <a:solidFill>
                <a:srgbClr val="800000"/>
              </a:solidFill>
            </a:endParaRPr>
          </a:p>
          <a:p>
            <a:pPr marL="0" indent="0">
              <a:buNone/>
            </a:pPr>
            <a:r>
              <a:rPr lang="en-US" sz="1800" b="1" dirty="0" smtClean="0">
                <a:solidFill>
                  <a:srgbClr val="800000"/>
                </a:solidFill>
              </a:rPr>
              <a:t>@</a:t>
            </a:r>
            <a:r>
              <a:rPr lang="en-US" sz="1800" b="1" dirty="0">
                <a:solidFill>
                  <a:srgbClr val="800000"/>
                </a:solidFill>
              </a:rPr>
              <a:t>media screen and (max-width:1024px</a:t>
            </a:r>
            <a:r>
              <a:rPr lang="en-US" sz="1800" b="1" dirty="0" smtClean="0">
                <a:solidFill>
                  <a:srgbClr val="800000"/>
                </a:solidFill>
              </a:rPr>
              <a:t>) </a:t>
            </a:r>
            <a:r>
              <a:rPr lang="en-US" sz="1800" dirty="0" smtClean="0">
                <a:solidFill>
                  <a:schemeClr val="bg1"/>
                </a:solidFill>
              </a:rPr>
              <a:t>{</a:t>
            </a:r>
            <a:endParaRPr lang="en-US" sz="1800" dirty="0">
              <a:solidFill>
                <a:schemeClr val="bg1"/>
              </a:solidFill>
            </a:endParaRPr>
          </a:p>
          <a:p>
            <a:pPr marL="0" indent="0">
              <a:buNone/>
            </a:pP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480px;</a:t>
            </a:r>
          </a:p>
          <a:p>
            <a:pPr marL="0" indent="0">
              <a:buNone/>
            </a:pPr>
            <a:r>
              <a:rPr lang="en-US" sz="1800" dirty="0" smtClean="0">
                <a:solidFill>
                  <a:schemeClr val="bg1"/>
                </a:solidFill>
              </a:rPr>
              <a:t>      max</a:t>
            </a:r>
            <a:r>
              <a:rPr lang="en-US" sz="1800" dirty="0">
                <a:solidFill>
                  <a:schemeClr val="bg1"/>
                </a:solidFill>
              </a:rPr>
              <a:t>-width: 800px;</a:t>
            </a:r>
          </a:p>
          <a:p>
            <a:pPr marL="0" indent="0">
              <a:buNone/>
            </a:pPr>
            <a:r>
              <a:rPr lang="en-US" sz="1800" dirty="0" smtClean="0">
                <a:solidFill>
                  <a:schemeClr val="bg1"/>
                </a:solidFill>
              </a:rPr>
              <a:t>   }</a:t>
            </a:r>
          </a:p>
          <a:p>
            <a:pPr marL="0" indent="0">
              <a:buNone/>
            </a:pPr>
            <a:r>
              <a:rPr lang="en-US" sz="1800" dirty="0" smtClean="0">
                <a:solidFill>
                  <a:schemeClr val="bg1"/>
                </a:solidFill>
              </a:rPr>
              <a:t>}</a:t>
            </a:r>
          </a:p>
          <a:p>
            <a:pPr marL="0" indent="0">
              <a:buNone/>
            </a:pPr>
            <a:endParaRPr lang="en-US" sz="1800" dirty="0">
              <a:solidFill>
                <a:schemeClr val="bg1"/>
              </a:solidFill>
            </a:endParaRPr>
          </a:p>
          <a:p>
            <a:pPr marL="0" indent="0">
              <a:buNone/>
            </a:pPr>
            <a:r>
              <a:rPr lang="en-US" sz="1800" b="1" dirty="0">
                <a:solidFill>
                  <a:srgbClr val="800000"/>
                </a:solidFill>
              </a:rPr>
              <a:t>@media screen and (max-width:480px</a:t>
            </a:r>
            <a:r>
              <a:rPr lang="en-US" sz="1800" b="1" dirty="0" smtClean="0">
                <a:solidFill>
                  <a:srgbClr val="800000"/>
                </a:solidFill>
              </a:rPr>
              <a:t>) </a:t>
            </a:r>
            <a:r>
              <a:rPr lang="en-US" sz="1800" dirty="0" smtClean="0">
                <a:solidFill>
                  <a:schemeClr val="bg1"/>
                </a:solidFill>
              </a:rPr>
              <a:t>{</a:t>
            </a:r>
          </a:p>
          <a:p>
            <a:pPr marL="0" indent="0">
              <a:buNone/>
            </a:pPr>
            <a:r>
              <a:rPr lang="en-US" sz="1800" dirty="0">
                <a:solidFill>
                  <a:schemeClr val="bg1"/>
                </a:solidFill>
              </a:rPr>
              <a:t> </a:t>
            </a: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120px;</a:t>
            </a:r>
          </a:p>
          <a:p>
            <a:pPr marL="0" indent="0">
              <a:buNone/>
            </a:pPr>
            <a:r>
              <a:rPr lang="en-US" sz="1800" dirty="0" smtClean="0">
                <a:solidFill>
                  <a:schemeClr val="bg1"/>
                </a:solidFill>
              </a:rPr>
              <a:t>      max</a:t>
            </a:r>
            <a:r>
              <a:rPr lang="en-US" sz="1800" dirty="0">
                <a:solidFill>
                  <a:schemeClr val="bg1"/>
                </a:solidFill>
              </a:rPr>
              <a:t>-width: 320px;</a:t>
            </a:r>
          </a:p>
          <a:p>
            <a:pPr marL="0" indent="0">
              <a:buNone/>
            </a:pPr>
            <a:r>
              <a:rPr lang="en-US" sz="1800" dirty="0" smtClean="0">
                <a:solidFill>
                  <a:schemeClr val="bg1"/>
                </a:solidFill>
              </a:rPr>
              <a:t>   }</a:t>
            </a:r>
          </a:p>
          <a:p>
            <a:pPr marL="0" indent="0">
              <a:buNone/>
            </a:pPr>
            <a:r>
              <a:rPr lang="en-US" sz="1800" dirty="0">
                <a:solidFill>
                  <a:schemeClr val="bg1"/>
                </a:solidFill>
              </a:rPr>
              <a:t>}</a:t>
            </a:r>
          </a:p>
        </p:txBody>
      </p:sp>
      <p:pic>
        <p:nvPicPr>
          <p:cNvPr id="3" name="Picture 2"/>
          <p:cNvPicPr>
            <a:picLocks noChangeAspect="1"/>
          </p:cNvPicPr>
          <p:nvPr/>
        </p:nvPicPr>
        <p:blipFill>
          <a:blip r:embed="rId3"/>
          <a:stretch>
            <a:fillRect/>
          </a:stretch>
        </p:blipFill>
        <p:spPr>
          <a:xfrm>
            <a:off x="5532543" y="967257"/>
            <a:ext cx="2983763" cy="5605857"/>
          </a:xfrm>
          <a:prstGeom prst="rect">
            <a:avLst/>
          </a:prstGeom>
        </p:spPr>
      </p:pic>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1341906"/>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Media Queries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9237772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9.5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Media Queries</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Transforms*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some behavioral load</a:t>
            </a:r>
          </a:p>
          <a:p>
            <a:endParaRPr lang="en-US"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Transforms</a:t>
            </a:r>
            <a:endParaRPr lang="en-US" sz="3600" dirty="0"/>
          </a:p>
        </p:txBody>
      </p:sp>
      <p:sp>
        <p:nvSpPr>
          <p:cNvPr id="2" name="Text Placeholder 1"/>
          <p:cNvSpPr>
            <a:spLocks noGrp="1"/>
          </p:cNvSpPr>
          <p:nvPr>
            <p:ph type="body" sz="quarter" idx="10"/>
          </p:nvPr>
        </p:nvSpPr>
        <p:spPr>
          <a:xfrm>
            <a:off x="389436" y="1477676"/>
            <a:ext cx="8363937" cy="3667670"/>
          </a:xfrm>
        </p:spPr>
        <p:txBody>
          <a:bodyPr/>
          <a:lstStyle/>
          <a:p>
            <a:pPr marL="0" indent="0">
              <a:buNone/>
            </a:pPr>
            <a:r>
              <a:rPr lang="en-US" sz="2000" dirty="0">
                <a:solidFill>
                  <a:schemeClr val="bg1"/>
                </a:solidFill>
              </a:rPr>
              <a:t>h2 { </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moz</a:t>
            </a:r>
            <a:r>
              <a:rPr lang="en-US" sz="2000" b="1" dirty="0">
                <a:solidFill>
                  <a:srgbClr val="800000"/>
                </a:solidFill>
              </a:rPr>
              <a:t>-transform</a:t>
            </a:r>
            <a:r>
              <a:rPr lang="en-US" sz="2000" dirty="0">
                <a:solidFill>
                  <a:schemeClr val="bg1"/>
                </a:solidFill>
              </a:rPr>
              <a:t>: </a:t>
            </a:r>
            <a:r>
              <a:rPr lang="en-US" sz="2000" b="1" dirty="0">
                <a:solidFill>
                  <a:srgbClr val="800000"/>
                </a:solidFill>
              </a:rPr>
              <a:t>rotate</a:t>
            </a:r>
            <a:r>
              <a:rPr lang="en-US" sz="2000" dirty="0">
                <a:solidFill>
                  <a:schemeClr val="bg1"/>
                </a:solidFill>
              </a:rPr>
              <a:t>(-40deg) </a:t>
            </a:r>
            <a:r>
              <a:rPr lang="en-US" sz="2000" b="1" dirty="0">
                <a:solidFill>
                  <a:srgbClr val="800000"/>
                </a:solidFill>
              </a:rPr>
              <a:t>scale</a:t>
            </a:r>
            <a:r>
              <a:rPr lang="en-US" sz="2000" dirty="0">
                <a:solidFill>
                  <a:schemeClr val="bg1"/>
                </a:solidFill>
              </a:rPr>
              <a:t>(0.75) </a:t>
            </a:r>
            <a:r>
              <a:rPr lang="en-US" sz="2000" b="1" dirty="0">
                <a:solidFill>
                  <a:srgbClr val="800000"/>
                </a:solidFill>
              </a:rPr>
              <a:t>translate</a:t>
            </a:r>
            <a:r>
              <a:rPr lang="en-US" sz="2000" dirty="0">
                <a:solidFill>
                  <a:schemeClr val="bg1"/>
                </a:solidFill>
              </a:rPr>
              <a:t>(-38%, -950%);</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ms</a:t>
            </a:r>
            <a:r>
              <a:rPr lang="en-US" sz="2000" b="1" dirty="0">
                <a:solidFill>
                  <a:srgbClr val="800000"/>
                </a:solidFill>
              </a:rPr>
              <a:t>-transform</a:t>
            </a:r>
            <a:r>
              <a:rPr lang="en-US" sz="2000" dirty="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-o-transform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a:t>
            </a:r>
            <a:r>
              <a:rPr lang="en-US" sz="2000" b="1" dirty="0" err="1" smtClean="0">
                <a:solidFill>
                  <a:srgbClr val="800000"/>
                </a:solidFill>
              </a:rPr>
              <a:t>webkit</a:t>
            </a:r>
            <a:r>
              <a:rPr lang="en-US" sz="2000" b="1" dirty="0" smtClean="0">
                <a:solidFill>
                  <a:srgbClr val="800000"/>
                </a:solidFill>
              </a:rPr>
              <a:t>-transform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p>
          <a:p>
            <a:pPr marL="0" indent="0">
              <a:buNone/>
            </a:pPr>
            <a:r>
              <a:rPr lang="en-US" sz="2000" dirty="0">
                <a:solidFill>
                  <a:schemeClr val="bg1"/>
                </a:solidFill>
              </a:rPr>
              <a:t> </a:t>
            </a:r>
            <a:r>
              <a:rPr lang="en-US" sz="2000" dirty="0" smtClean="0">
                <a:solidFill>
                  <a:schemeClr val="bg1"/>
                </a:solidFill>
              </a:rPr>
              <a:t>  background</a:t>
            </a:r>
            <a:r>
              <a:rPr lang="en-US" sz="2000" dirty="0">
                <a:solidFill>
                  <a:schemeClr val="bg1"/>
                </a:solidFill>
              </a:rPr>
              <a:t>: black;</a:t>
            </a:r>
          </a:p>
          <a:p>
            <a:pPr marL="0" indent="0">
              <a:buNone/>
            </a:pPr>
            <a:r>
              <a:rPr lang="en-US" sz="2000" dirty="0" smtClean="0">
                <a:solidFill>
                  <a:schemeClr val="bg1"/>
                </a:solidFill>
              </a:rPr>
              <a:t>   color</a:t>
            </a:r>
            <a:r>
              <a:rPr lang="en-US" sz="2000" dirty="0">
                <a:solidFill>
                  <a:schemeClr val="bg1"/>
                </a:solidFill>
              </a:rPr>
              <a:t>: white;</a:t>
            </a:r>
          </a:p>
          <a:p>
            <a:pPr marL="0" indent="0">
              <a:buNone/>
            </a:pPr>
            <a:r>
              <a:rPr lang="en-US" sz="2000" dirty="0" smtClean="0">
                <a:solidFill>
                  <a:schemeClr val="bg1"/>
                </a:solidFill>
              </a:rPr>
              <a:t>   text</a:t>
            </a:r>
            <a:r>
              <a:rPr lang="en-US" sz="2000" dirty="0">
                <a:solidFill>
                  <a:schemeClr val="bg1"/>
                </a:solidFill>
              </a:rPr>
              <a:t>-align: center;</a:t>
            </a:r>
          </a:p>
          <a:p>
            <a:pPr marL="0" indent="0">
              <a:buNone/>
            </a:pPr>
            <a:r>
              <a:rPr lang="en-US" sz="2000" dirty="0" smtClean="0">
                <a:solidFill>
                  <a:schemeClr val="bg1"/>
                </a:solidFill>
              </a:rPr>
              <a:t>   font</a:t>
            </a:r>
            <a:r>
              <a:rPr lang="en-US" sz="2000" dirty="0">
                <a:solidFill>
                  <a:schemeClr val="bg1"/>
                </a:solidFill>
              </a:rPr>
              <a:t>-size: 3em;</a:t>
            </a:r>
          </a:p>
          <a:p>
            <a:pPr marL="0" indent="0">
              <a:buNone/>
            </a:pPr>
            <a:r>
              <a:rPr lang="en-US" sz="2000" dirty="0">
                <a:solidFill>
                  <a:schemeClr val="bg1"/>
                </a:solidFill>
              </a:rPr>
              <a:t>}</a:t>
            </a:r>
          </a:p>
        </p:txBody>
      </p:sp>
      <p:pic>
        <p:nvPicPr>
          <p:cNvPr id="3" name="Picture 2"/>
          <p:cNvPicPr>
            <a:picLocks noChangeAspect="1"/>
          </p:cNvPicPr>
          <p:nvPr/>
        </p:nvPicPr>
        <p:blipFill>
          <a:blip r:embed="rId3"/>
          <a:stretch>
            <a:fillRect/>
          </a:stretch>
        </p:blipFill>
        <p:spPr>
          <a:xfrm>
            <a:off x="5235075" y="3898433"/>
            <a:ext cx="2590800" cy="19685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Transforms	</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277528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Transforms</a:t>
            </a:r>
            <a:endParaRPr lang="en-US" sz="6600" dirty="0"/>
          </a:p>
        </p:txBody>
      </p:sp>
    </p:spTree>
    <p:extLst>
      <p:ext uri="{BB962C8B-B14F-4D97-AF65-F5344CB8AC3E}">
        <p14:creationId xmlns:p14="http://schemas.microsoft.com/office/powerpoint/2010/main" val="3224406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Transitions and Animations*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even more behavioral load</a:t>
            </a:r>
          </a:p>
          <a:p>
            <a:endParaRPr lang="en-US" dirty="0">
              <a:solidFill>
                <a:srgbClr val="FFC425"/>
              </a:solidFill>
            </a:endParaRPr>
          </a:p>
        </p:txBody>
      </p:sp>
    </p:spTree>
    <p:extLst>
      <p:ext uri="{BB962C8B-B14F-4D97-AF65-F5344CB8AC3E}">
        <p14:creationId xmlns:p14="http://schemas.microsoft.com/office/powerpoint/2010/main" val="2561811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Animations</a:t>
            </a:r>
            <a:endParaRPr lang="en-US" sz="3600" dirty="0"/>
          </a:p>
        </p:txBody>
      </p:sp>
      <p:sp>
        <p:nvSpPr>
          <p:cNvPr id="2" name="Text Placeholder 1"/>
          <p:cNvSpPr>
            <a:spLocks noGrp="1"/>
          </p:cNvSpPr>
          <p:nvPr>
            <p:ph type="body" sz="quarter" idx="10"/>
          </p:nvPr>
        </p:nvSpPr>
        <p:spPr>
          <a:xfrm>
            <a:off x="223264" y="1062220"/>
            <a:ext cx="8363937" cy="5213735"/>
          </a:xfrm>
        </p:spPr>
        <p:txBody>
          <a:bodyPr/>
          <a:lstStyle/>
          <a:p>
            <a:pPr marL="0" indent="0">
              <a:buNone/>
            </a:pPr>
            <a:r>
              <a:rPr lang="en-US" sz="2400" dirty="0" err="1" smtClean="0">
                <a:solidFill>
                  <a:schemeClr val="bg1"/>
                </a:solidFill>
              </a:rPr>
              <a:t>img</a:t>
            </a:r>
            <a:r>
              <a:rPr lang="en-US" sz="2400" dirty="0" smtClean="0">
                <a:solidFill>
                  <a:schemeClr val="bg1"/>
                </a:solidFill>
              </a:rPr>
              <a:t> {</a:t>
            </a:r>
          </a:p>
          <a:p>
            <a:pPr marL="0" indent="0">
              <a:buNone/>
            </a:pPr>
            <a:r>
              <a:rPr lang="en-US" sz="2400" b="1" dirty="0" smtClean="0">
                <a:solidFill>
                  <a:srgbClr val="800000"/>
                </a:solidFill>
              </a:rPr>
              <a:t>   -</a:t>
            </a:r>
            <a:r>
              <a:rPr lang="en-US" sz="2400" b="1" dirty="0" err="1">
                <a:solidFill>
                  <a:srgbClr val="800000"/>
                </a:solidFill>
              </a:rPr>
              <a:t>webkit</a:t>
            </a:r>
            <a:r>
              <a:rPr lang="en-US" sz="2400" b="1" dirty="0">
                <a:solidFill>
                  <a:srgbClr val="800000"/>
                </a:solidFill>
              </a:rPr>
              <a:t>-transition: all 2s ease-in-out 250ms;</a:t>
            </a:r>
          </a:p>
          <a:p>
            <a:pPr marL="0" indent="0">
              <a:buNone/>
            </a:pPr>
            <a:r>
              <a:rPr lang="en-US" sz="2400" dirty="0" smtClean="0">
                <a:solidFill>
                  <a:schemeClr val="bg1"/>
                </a:solidFill>
              </a:rPr>
              <a:t>   -</a:t>
            </a:r>
            <a:r>
              <a:rPr lang="en-US" sz="2400" b="1" dirty="0" err="1" smtClean="0">
                <a:solidFill>
                  <a:srgbClr val="800000"/>
                </a:solidFill>
              </a:rPr>
              <a:t>moz</a:t>
            </a:r>
            <a:r>
              <a:rPr lang="en-US" sz="2400" b="1" dirty="0">
                <a:solidFill>
                  <a:srgbClr val="800000"/>
                </a:solidFill>
              </a:rPr>
              <a:t>-transition: all 2s ease-in-out 250ms;</a:t>
            </a:r>
          </a:p>
          <a:p>
            <a:pPr marL="0" indent="0">
              <a:buNone/>
            </a:pPr>
            <a:r>
              <a:rPr lang="en-US" sz="2400" b="1" dirty="0" smtClean="0">
                <a:solidFill>
                  <a:srgbClr val="800000"/>
                </a:solidFill>
              </a:rPr>
              <a:t>   -</a:t>
            </a:r>
            <a:r>
              <a:rPr lang="en-US" sz="2400" b="1" dirty="0">
                <a:solidFill>
                  <a:srgbClr val="800000"/>
                </a:solidFill>
              </a:rPr>
              <a:t>o-transition: all 2s ease-in-out 250ms;</a:t>
            </a:r>
          </a:p>
          <a:p>
            <a:pPr marL="0" indent="0">
              <a:buNone/>
            </a:pPr>
            <a:r>
              <a:rPr lang="en-US" sz="2400" b="1" dirty="0" smtClean="0">
                <a:solidFill>
                  <a:srgbClr val="800000"/>
                </a:solidFill>
              </a:rPr>
              <a:t>   -</a:t>
            </a:r>
            <a:r>
              <a:rPr lang="en-US" sz="2400" b="1" dirty="0" err="1">
                <a:solidFill>
                  <a:srgbClr val="800000"/>
                </a:solidFill>
              </a:rPr>
              <a:t>ms</a:t>
            </a:r>
            <a:r>
              <a:rPr lang="en-US" sz="2400" b="1" dirty="0">
                <a:solidFill>
                  <a:srgbClr val="800000"/>
                </a:solidFill>
              </a:rPr>
              <a:t>-transition: all 2s ease-in-out 250ms</a:t>
            </a:r>
            <a:r>
              <a:rPr lang="en-US" sz="2400" b="1" dirty="0" smtClean="0">
                <a:solidFill>
                  <a:srgbClr val="800000"/>
                </a:solidFill>
              </a:rPr>
              <a:t>;</a:t>
            </a:r>
          </a:p>
          <a:p>
            <a:pPr marL="0" indent="0">
              <a:buNone/>
            </a:pPr>
            <a:r>
              <a:rPr lang="en-US" sz="2400" dirty="0" smtClean="0">
                <a:solidFill>
                  <a:schemeClr val="bg1"/>
                </a:solidFill>
              </a:rPr>
              <a:t>}</a:t>
            </a:r>
          </a:p>
          <a:p>
            <a:pPr marL="0" indent="0">
              <a:buNone/>
            </a:pPr>
            <a:endParaRPr lang="en-US" sz="2400" dirty="0">
              <a:solidFill>
                <a:schemeClr val="bg1"/>
              </a:solidFill>
            </a:endParaRPr>
          </a:p>
          <a:p>
            <a:pPr marL="0" indent="0">
              <a:buNone/>
            </a:pPr>
            <a:r>
              <a:rPr lang="en-US" sz="2400" dirty="0" err="1">
                <a:solidFill>
                  <a:schemeClr val="bg1"/>
                </a:solidFill>
              </a:rPr>
              <a:t>img:hover</a:t>
            </a:r>
            <a:r>
              <a:rPr lang="en-US" sz="2400" dirty="0">
                <a:solidFill>
                  <a:schemeClr val="bg1"/>
                </a:solidFill>
              </a:rPr>
              <a:t> {</a:t>
            </a:r>
          </a:p>
          <a:p>
            <a:pPr marL="0" indent="0">
              <a:buNone/>
            </a:pPr>
            <a:r>
              <a:rPr lang="en-US" sz="2400" dirty="0" smtClean="0">
                <a:solidFill>
                  <a:schemeClr val="bg1"/>
                </a:solidFill>
              </a:rPr>
              <a:t>   -</a:t>
            </a:r>
            <a:r>
              <a:rPr lang="en-US" sz="2400" dirty="0" err="1">
                <a:solidFill>
                  <a:schemeClr val="bg1"/>
                </a:solidFill>
              </a:rPr>
              <a:t>webkit</a:t>
            </a:r>
            <a:r>
              <a:rPr lang="en-US" sz="2400" dirty="0">
                <a:solidFill>
                  <a:schemeClr val="bg1"/>
                </a:solidFill>
              </a:rPr>
              <a:t>-transform: scale(2);</a:t>
            </a:r>
          </a:p>
          <a:p>
            <a:pPr marL="0" indent="0">
              <a:buNone/>
            </a:pPr>
            <a:r>
              <a:rPr lang="en-US" sz="2400" dirty="0" smtClean="0">
                <a:solidFill>
                  <a:schemeClr val="bg1"/>
                </a:solidFill>
              </a:rPr>
              <a:t>   -</a:t>
            </a:r>
            <a:r>
              <a:rPr lang="en-US" sz="2400" dirty="0" err="1">
                <a:solidFill>
                  <a:schemeClr val="bg1"/>
                </a:solidFill>
              </a:rPr>
              <a:t>moz</a:t>
            </a:r>
            <a:r>
              <a:rPr lang="en-US" sz="2400" dirty="0">
                <a:solidFill>
                  <a:schemeClr val="bg1"/>
                </a:solidFill>
              </a:rPr>
              <a:t>-transform: scale(2);</a:t>
            </a:r>
          </a:p>
          <a:p>
            <a:pPr marL="0" indent="0">
              <a:buNone/>
            </a:pPr>
            <a:r>
              <a:rPr lang="en-US" sz="2400" dirty="0" smtClean="0">
                <a:solidFill>
                  <a:schemeClr val="bg1"/>
                </a:solidFill>
              </a:rPr>
              <a:t>   -</a:t>
            </a:r>
            <a:r>
              <a:rPr lang="en-US" sz="2400" dirty="0">
                <a:solidFill>
                  <a:schemeClr val="bg1"/>
                </a:solidFill>
              </a:rPr>
              <a:t>o-transform: scale(2);</a:t>
            </a:r>
          </a:p>
          <a:p>
            <a:pPr marL="0" indent="0">
              <a:buNone/>
            </a:pPr>
            <a:r>
              <a:rPr lang="en-US" sz="2400" dirty="0" smtClean="0">
                <a:solidFill>
                  <a:schemeClr val="bg1"/>
                </a:solidFill>
              </a:rPr>
              <a:t>   -</a:t>
            </a:r>
            <a:r>
              <a:rPr lang="en-US" sz="2400" dirty="0" err="1">
                <a:solidFill>
                  <a:schemeClr val="bg1"/>
                </a:solidFill>
              </a:rPr>
              <a:t>ms</a:t>
            </a:r>
            <a:r>
              <a:rPr lang="en-US" sz="2400" dirty="0">
                <a:solidFill>
                  <a:schemeClr val="bg1"/>
                </a:solidFill>
              </a:rPr>
              <a:t>-transform: scale(2);</a:t>
            </a:r>
          </a:p>
          <a:p>
            <a:pPr marL="0" indent="0">
              <a:buNone/>
            </a:pPr>
            <a:r>
              <a:rPr lang="en-US" sz="2400" dirty="0" smtClean="0">
                <a:solidFill>
                  <a:schemeClr val="bg1"/>
                </a:solidFill>
              </a:rPr>
              <a:t>}</a:t>
            </a:r>
            <a:endParaRPr lang="en-US" sz="2400" dirty="0">
              <a:solidFill>
                <a:schemeClr val="bg1"/>
              </a:solidFill>
            </a:endParaRPr>
          </a:p>
        </p:txBody>
      </p:sp>
      <p:pic>
        <p:nvPicPr>
          <p:cNvPr id="4" name="Picture 3"/>
          <p:cNvPicPr>
            <a:picLocks noChangeAspect="1"/>
          </p:cNvPicPr>
          <p:nvPr/>
        </p:nvPicPr>
        <p:blipFill>
          <a:blip r:embed="rId3"/>
          <a:stretch>
            <a:fillRect/>
          </a:stretch>
        </p:blipFill>
        <p:spPr>
          <a:xfrm>
            <a:off x="5105212" y="3223703"/>
            <a:ext cx="3481989" cy="3396420"/>
          </a:xfrm>
          <a:prstGeom prst="rect">
            <a:avLst/>
          </a:prstGeom>
        </p:spPr>
      </p:pic>
    </p:spTree>
    <p:extLst>
      <p:ext uri="{BB962C8B-B14F-4D97-AF65-F5344CB8AC3E}">
        <p14:creationId xmlns:p14="http://schemas.microsoft.com/office/powerpoint/2010/main" val="3165237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451406"/>
          </a:xfrm>
        </p:spPr>
        <p:txBody>
          <a:bodyPr/>
          <a:lstStyle/>
          <a:p>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Transitions and Animations	</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50454764"/>
              </p:ext>
            </p:extLst>
          </p:nvPr>
        </p:nvGraphicFramePr>
        <p:xfrm>
          <a:off x="653147" y="2412276"/>
          <a:ext cx="7836622" cy="1879597"/>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2400" b="1" dirty="0" smtClean="0">
                          <a:solidFill>
                            <a:schemeClr val="bg1"/>
                          </a:solidFill>
                        </a:rPr>
                        <a:t>10</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4/5</a:t>
                      </a:r>
                      <a:endParaRPr lang="en-US" sz="2400" b="1" dirty="0">
                        <a:solidFill>
                          <a:schemeClr val="bg1"/>
                        </a:solidFill>
                      </a:endParaRPr>
                    </a:p>
                  </a:txBody>
                  <a:tcPr/>
                </a:tc>
                <a:tc>
                  <a:txBody>
                    <a:bodyPr/>
                    <a:lstStyle/>
                    <a:p>
                      <a:pPr algn="ctr"/>
                      <a:r>
                        <a:rPr lang="en-US" sz="2400" b="1" dirty="0" smtClean="0">
                          <a:solidFill>
                            <a:schemeClr val="bg1"/>
                          </a:solidFill>
                        </a:rPr>
                        <a:t>10.5/?</a:t>
                      </a:r>
                      <a:endParaRPr lang="en-US" sz="2400" b="1" dirty="0">
                        <a:solidFill>
                          <a:schemeClr val="bg1"/>
                        </a:solidFill>
                      </a:endParaRPr>
                    </a:p>
                  </a:txBody>
                  <a:tcPr/>
                </a:tc>
                <a:tc>
                  <a:txBody>
                    <a:bodyPr/>
                    <a:lstStyle/>
                    <a:p>
                      <a:pPr algn="ctr"/>
                      <a:r>
                        <a:rPr lang="en-US" sz="2400" b="1" dirty="0" smtClean="0">
                          <a:solidFill>
                            <a:schemeClr val="bg1"/>
                          </a:solidFill>
                        </a:rPr>
                        <a:t>3.1/4</a:t>
                      </a:r>
                      <a:endParaRPr lang="en-US" sz="24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4</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2817739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Border-Radius</a:t>
            </a:r>
          </a:p>
          <a:p>
            <a:r>
              <a:rPr lang="en-US" dirty="0" smtClean="0"/>
              <a:t>Box-Shadow &amp; Text-Shadow</a:t>
            </a:r>
          </a:p>
          <a:p>
            <a:r>
              <a:rPr lang="en-US" dirty="0" smtClean="0"/>
              <a:t>Web Fonts</a:t>
            </a:r>
            <a:endParaRPr lang="en-US" dirty="0"/>
          </a:p>
          <a:p>
            <a:r>
              <a:rPr lang="en-US" dirty="0" smtClean="0"/>
              <a:t>Media Queries</a:t>
            </a:r>
          </a:p>
          <a:p>
            <a:r>
              <a:rPr lang="en-US" dirty="0" smtClean="0"/>
              <a:t>Transformations</a:t>
            </a:r>
          </a:p>
          <a:p>
            <a:r>
              <a:rPr lang="en-US" dirty="0" smtClean="0"/>
              <a:t>Transitions and Animations</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Animations</a:t>
            </a:r>
            <a:endParaRPr lang="en-US" dirty="0"/>
          </a:p>
        </p:txBody>
      </p:sp>
    </p:spTree>
    <p:extLst>
      <p:ext uri="{BB962C8B-B14F-4D97-AF65-F5344CB8AC3E}">
        <p14:creationId xmlns:p14="http://schemas.microsoft.com/office/powerpoint/2010/main" val="3906481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err="1" smtClean="0">
                <a:solidFill>
                  <a:srgbClr val="800000"/>
                </a:solidFill>
              </a:rPr>
              <a:t>github.com</a:t>
            </a:r>
            <a:r>
              <a:rPr lang="en-US" dirty="0">
                <a:solidFill>
                  <a:srgbClr val="800000"/>
                </a:solidFill>
              </a:rPr>
              <a:t>/csell5/HTML5-</a:t>
            </a:r>
            <a:r>
              <a:rPr lang="en-US" dirty="0" smtClean="0">
                <a:solidFill>
                  <a:srgbClr val="800000"/>
                </a:solidFill>
              </a:rPr>
              <a:t>Compiler </a:t>
            </a:r>
            <a:endParaRPr lang="en-US" dirty="0">
              <a:solidFill>
                <a:srgbClr val="800000"/>
              </a:solidFill>
            </a:endParaRP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http://bit.ly/</a:t>
            </a:r>
            <a:r>
              <a:rPr lang="en-US" dirty="0" smtClean="0">
                <a:solidFill>
                  <a:srgbClr val="800000"/>
                </a:solidFill>
              </a:rPr>
              <a:t>x26I06</a:t>
            </a:r>
            <a:r>
              <a:rPr lang="en-US" dirty="0">
                <a:solidFill>
                  <a:schemeClr val="tx2"/>
                </a:solidFill>
              </a:rPr>
              <a:t> </a:t>
            </a:r>
            <a:r>
              <a:rPr lang="en-US" dirty="0" smtClean="0">
                <a:solidFill>
                  <a:schemeClr val="tx2"/>
                </a:solidFill>
              </a:rPr>
              <a:t>and follow the instructions from the readme </a:t>
            </a:r>
          </a:p>
          <a:p>
            <a:pPr marL="514350" indent="-514350">
              <a:buFont typeface="+mj-ea"/>
              <a:buAutoNum type="circleNumDbPlain"/>
            </a:pPr>
            <a:r>
              <a:rPr lang="en-US" dirty="0" smtClean="0">
                <a:solidFill>
                  <a:schemeClr val="tx2"/>
                </a:solidFill>
              </a:rPr>
              <a:t>Alternatively, open </a:t>
            </a:r>
            <a:r>
              <a:rPr lang="en-US" dirty="0" err="1" smtClean="0">
                <a:solidFill>
                  <a:schemeClr val="tx2"/>
                </a:solidFill>
              </a:rPr>
              <a:t>readme.md</a:t>
            </a:r>
            <a:r>
              <a:rPr lang="en-US" dirty="0" smtClean="0">
                <a:solidFill>
                  <a:schemeClr val="tx2"/>
                </a:solidFill>
              </a:rPr>
              <a:t> in the “3- CSS3”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Vendor Prefixes</a:t>
            </a:r>
            <a:endParaRPr lang="en-US" dirty="0"/>
          </a:p>
        </p:txBody>
      </p:sp>
      <p:sp>
        <p:nvSpPr>
          <p:cNvPr id="3" name="Text Placeholder 2"/>
          <p:cNvSpPr>
            <a:spLocks noGrp="1"/>
          </p:cNvSpPr>
          <p:nvPr>
            <p:ph type="body" sz="quarter" idx="10"/>
          </p:nvPr>
        </p:nvSpPr>
        <p:spPr>
          <a:xfrm>
            <a:off x="389436" y="1447802"/>
            <a:ext cx="8363938" cy="4686411"/>
          </a:xfrm>
        </p:spPr>
        <p:txBody>
          <a:bodyPr/>
          <a:lstStyle/>
          <a:p>
            <a:pPr marL="0" indent="0">
              <a:buNone/>
            </a:pPr>
            <a:r>
              <a:rPr lang="en-US" dirty="0" smtClean="0"/>
              <a:t>Keep an eye out for these in your CSS3 work:</a:t>
            </a:r>
          </a:p>
          <a:p>
            <a:pPr marL="0" indent="0">
              <a:buNone/>
            </a:pPr>
            <a:endParaRPr lang="en-US" dirty="0"/>
          </a:p>
          <a:p>
            <a:pPr marL="0" indent="0">
              <a:buNone/>
            </a:pPr>
            <a:r>
              <a:rPr lang="en-US" dirty="0" smtClean="0"/>
              <a:t>“-</a:t>
            </a:r>
            <a:r>
              <a:rPr lang="en-US" dirty="0" err="1" smtClean="0"/>
              <a:t>moz</a:t>
            </a:r>
            <a:r>
              <a:rPr lang="en-US" i="1" dirty="0" smtClean="0"/>
              <a:t>-name</a:t>
            </a:r>
            <a:r>
              <a:rPr lang="en-US" dirty="0" smtClean="0"/>
              <a:t>” </a:t>
            </a:r>
            <a:r>
              <a:rPr lang="en-US" dirty="0" smtClean="0">
                <a:sym typeface="Wingdings"/>
              </a:rPr>
              <a:t></a:t>
            </a:r>
            <a:r>
              <a:rPr lang="en-US" dirty="0" smtClean="0"/>
              <a:t> Firefox</a:t>
            </a:r>
            <a:endParaRPr lang="en-US" dirty="0" smtClean="0"/>
          </a:p>
          <a:p>
            <a:pPr marL="0" indent="0">
              <a:buNone/>
            </a:pPr>
            <a:r>
              <a:rPr lang="en-US" dirty="0" smtClean="0"/>
              <a:t>“-</a:t>
            </a:r>
            <a:r>
              <a:rPr lang="en-US" dirty="0" err="1" smtClean="0"/>
              <a:t>webkit</a:t>
            </a:r>
            <a:r>
              <a:rPr lang="en-US" i="1" dirty="0"/>
              <a:t>-name</a:t>
            </a:r>
            <a:r>
              <a:rPr lang="en-US" dirty="0" smtClean="0"/>
              <a:t>” </a:t>
            </a:r>
            <a:r>
              <a:rPr lang="en-US" dirty="0" smtClean="0">
                <a:sym typeface="Wingdings"/>
              </a:rPr>
              <a:t> Chrome &amp; Safari</a:t>
            </a:r>
            <a:endParaRPr lang="en-US" dirty="0" smtClean="0"/>
          </a:p>
          <a:p>
            <a:pPr marL="0" indent="0">
              <a:buNone/>
            </a:pPr>
            <a:r>
              <a:rPr lang="en-US" dirty="0" smtClean="0"/>
              <a:t>“-</a:t>
            </a:r>
            <a:r>
              <a:rPr lang="en-US" dirty="0" err="1" smtClean="0"/>
              <a:t>ms</a:t>
            </a:r>
            <a:r>
              <a:rPr lang="en-US" i="1" dirty="0"/>
              <a:t>-name</a:t>
            </a:r>
            <a:r>
              <a:rPr lang="en-US" dirty="0" smtClean="0"/>
              <a:t>” </a:t>
            </a:r>
            <a:r>
              <a:rPr lang="en-US" dirty="0" smtClean="0">
                <a:sym typeface="Wingdings"/>
              </a:rPr>
              <a:t> Internet Explorer</a:t>
            </a:r>
            <a:endParaRPr lang="en-US" dirty="0" smtClean="0"/>
          </a:p>
          <a:p>
            <a:pPr marL="0" indent="0">
              <a:buNone/>
            </a:pPr>
            <a:r>
              <a:rPr lang="en-US" dirty="0" smtClean="0"/>
              <a:t>“-o</a:t>
            </a:r>
            <a:r>
              <a:rPr lang="en-US" i="1" dirty="0"/>
              <a:t>-name</a:t>
            </a:r>
            <a:r>
              <a:rPr lang="en-US" dirty="0" smtClean="0"/>
              <a:t>” </a:t>
            </a:r>
            <a:r>
              <a:rPr lang="en-US" dirty="0" smtClean="0">
                <a:sym typeface="Wingdings"/>
              </a:rPr>
              <a:t> Opera</a:t>
            </a:r>
            <a:endParaRPr lang="en-US" dirty="0" smtClean="0"/>
          </a:p>
          <a:p>
            <a:pPr marL="0" indent="0">
              <a:buNone/>
            </a:pPr>
            <a:endParaRPr lang="en-US" dirty="0"/>
          </a:p>
          <a:p>
            <a:pPr marL="0" indent="0">
              <a:buNone/>
            </a:pPr>
            <a:r>
              <a:rPr lang="en-US" dirty="0" smtClean="0"/>
              <a:t>And (almost) </a:t>
            </a:r>
            <a:r>
              <a:rPr lang="en-US" u="sng" dirty="0" smtClean="0"/>
              <a:t>always</a:t>
            </a:r>
            <a:r>
              <a:rPr lang="en-US" dirty="0" smtClean="0"/>
              <a:t> list the non-prefixed version last.</a:t>
            </a:r>
          </a:p>
        </p:txBody>
      </p:sp>
    </p:spTree>
    <p:extLst>
      <p:ext uri="{BB962C8B-B14F-4D97-AF65-F5344CB8AC3E}">
        <p14:creationId xmlns:p14="http://schemas.microsoft.com/office/powerpoint/2010/main" val="539631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Border-Radius</a:t>
            </a:r>
            <a:r>
              <a:rPr lang="en-US" sz="6000" baseline="30000" dirty="0" smtClean="0"/>
              <a:t>*</a:t>
            </a:r>
            <a:endParaRPr lang="en-US" sz="6000" baseline="30000" dirty="0"/>
          </a:p>
        </p:txBody>
      </p:sp>
      <p:sp>
        <p:nvSpPr>
          <p:cNvPr id="5" name="Subtitle 4"/>
          <p:cNvSpPr>
            <a:spLocks noGrp="1"/>
          </p:cNvSpPr>
          <p:nvPr>
            <p:ph type="subTitle" idx="1"/>
          </p:nvPr>
        </p:nvSpPr>
        <p:spPr>
          <a:xfrm>
            <a:off x="463176" y="4703875"/>
            <a:ext cx="8277412" cy="463255"/>
          </a:xfrm>
        </p:spPr>
        <p:txBody>
          <a:bodyPr/>
          <a:lstStyle/>
          <a:p>
            <a:r>
              <a:rPr lang="en-US" dirty="0" smtClean="0">
                <a:solidFill>
                  <a:schemeClr val="accent1">
                    <a:alpha val="99000"/>
                  </a:schemeClr>
                </a:solidFill>
              </a:rPr>
              <a:t>*HTML5 *is* rounded corners, </a:t>
            </a:r>
            <a:r>
              <a:rPr lang="en-US" dirty="0" err="1" smtClean="0">
                <a:solidFill>
                  <a:schemeClr val="accent1">
                    <a:alpha val="99000"/>
                  </a:schemeClr>
                </a:solidFill>
              </a:rPr>
              <a:t>donchaknow</a:t>
            </a:r>
            <a:r>
              <a:rPr lang="en-US" dirty="0" smtClean="0">
                <a:solidFill>
                  <a:schemeClr val="accent1">
                    <a:alpha val="99000"/>
                  </a:schemeClr>
                </a:solidFill>
              </a:rPr>
              <a:t>?</a:t>
            </a:r>
            <a:endParaRPr lang="en-US" dirty="0"/>
          </a:p>
          <a:p>
            <a:endParaRPr lang="en-US" dirty="0"/>
          </a:p>
        </p:txBody>
      </p:sp>
    </p:spTree>
    <p:extLst>
      <p:ext uri="{BB962C8B-B14F-4D97-AF65-F5344CB8AC3E}">
        <p14:creationId xmlns:p14="http://schemas.microsoft.com/office/powerpoint/2010/main" val="1090174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Rounding those Corners…</a:t>
            </a:r>
            <a:endParaRPr lang="en-US" dirty="0"/>
          </a:p>
        </p:txBody>
      </p:sp>
      <p:sp>
        <p:nvSpPr>
          <p:cNvPr id="2" name="Rectangle 1"/>
          <p:cNvSpPr/>
          <p:nvPr/>
        </p:nvSpPr>
        <p:spPr>
          <a:xfrm>
            <a:off x="389436" y="1556319"/>
            <a:ext cx="8363938" cy="1200328"/>
          </a:xfrm>
          <a:prstGeom prst="rect">
            <a:avLst/>
          </a:prstGeom>
        </p:spPr>
        <p:txBody>
          <a:bodyPr wrap="square">
            <a:spAutoFit/>
          </a:bodyPr>
          <a:lstStyle/>
          <a:p>
            <a:r>
              <a:rPr lang="en-US" sz="2400" b="1" dirty="0">
                <a:solidFill>
                  <a:srgbClr val="800000"/>
                </a:solidFill>
              </a:rPr>
              <a:t>-</a:t>
            </a:r>
            <a:r>
              <a:rPr lang="en-US" sz="2400" b="1" dirty="0" err="1">
                <a:solidFill>
                  <a:srgbClr val="800000"/>
                </a:solidFill>
              </a:rPr>
              <a:t>moz</a:t>
            </a:r>
            <a:r>
              <a:rPr lang="en-US" sz="2400" b="1" dirty="0">
                <a:solidFill>
                  <a:srgbClr val="800000"/>
                </a:solidFill>
              </a:rPr>
              <a:t>-border-radius</a:t>
            </a:r>
            <a:r>
              <a:rPr lang="en-US" sz="2400" dirty="0">
                <a:solidFill>
                  <a:schemeClr val="bg1"/>
                </a:solidFill>
              </a:rPr>
              <a:t>: 50px 0px 50px </a:t>
            </a:r>
            <a:r>
              <a:rPr lang="en-US" sz="2400" dirty="0" smtClean="0">
                <a:solidFill>
                  <a:schemeClr val="bg1"/>
                </a:solidFill>
              </a:rPr>
              <a:t>0px</a:t>
            </a:r>
            <a:r>
              <a:rPr lang="en-US" sz="2400" dirty="0">
                <a:solidFill>
                  <a:schemeClr val="bg1"/>
                </a:solidFill>
              </a:rPr>
              <a:t>;</a:t>
            </a:r>
          </a:p>
          <a:p>
            <a:r>
              <a:rPr lang="en-US" sz="2400" b="1" dirty="0" smtClean="0">
                <a:solidFill>
                  <a:srgbClr val="800000"/>
                </a:solidFill>
              </a:rPr>
              <a:t>-</a:t>
            </a:r>
            <a:r>
              <a:rPr lang="en-US" sz="2400" b="1" dirty="0" err="1">
                <a:solidFill>
                  <a:srgbClr val="800000"/>
                </a:solidFill>
              </a:rPr>
              <a:t>webkit</a:t>
            </a:r>
            <a:r>
              <a:rPr lang="en-US" sz="2400" b="1" dirty="0">
                <a:solidFill>
                  <a:srgbClr val="800000"/>
                </a:solidFill>
              </a:rPr>
              <a:t>-border-radius</a:t>
            </a:r>
            <a:r>
              <a:rPr lang="en-US" sz="2400" dirty="0">
                <a:solidFill>
                  <a:schemeClr val="bg1"/>
                </a:solidFill>
              </a:rPr>
              <a:t>: 50px 0px 50px 0px;</a:t>
            </a:r>
          </a:p>
          <a:p>
            <a:r>
              <a:rPr lang="en-US" sz="2400" b="1" dirty="0" smtClean="0">
                <a:solidFill>
                  <a:srgbClr val="800000"/>
                </a:solidFill>
              </a:rPr>
              <a:t>border</a:t>
            </a:r>
            <a:r>
              <a:rPr lang="en-US" sz="2400" b="1" dirty="0">
                <a:solidFill>
                  <a:srgbClr val="800000"/>
                </a:solidFill>
              </a:rPr>
              <a:t>-radius</a:t>
            </a:r>
            <a:r>
              <a:rPr lang="en-US" sz="2400" dirty="0">
                <a:solidFill>
                  <a:schemeClr val="bg1"/>
                </a:solidFill>
              </a:rPr>
              <a:t>: 50px 0px 50px 0px;</a:t>
            </a:r>
          </a:p>
        </p:txBody>
      </p:sp>
      <p:pic>
        <p:nvPicPr>
          <p:cNvPr id="3" name="Picture 2"/>
          <p:cNvPicPr>
            <a:picLocks noChangeAspect="1"/>
          </p:cNvPicPr>
          <p:nvPr/>
        </p:nvPicPr>
        <p:blipFill>
          <a:blip r:embed="rId3"/>
          <a:stretch>
            <a:fillRect/>
          </a:stretch>
        </p:blipFill>
        <p:spPr>
          <a:xfrm>
            <a:off x="2532529" y="3362515"/>
            <a:ext cx="5842000" cy="2971800"/>
          </a:xfrm>
          <a:prstGeom prst="rect">
            <a:avLst/>
          </a:prstGeom>
        </p:spPr>
      </p:pic>
    </p:spTree>
    <p:extLst>
      <p:ext uri="{BB962C8B-B14F-4D97-AF65-F5344CB8AC3E}">
        <p14:creationId xmlns:p14="http://schemas.microsoft.com/office/powerpoint/2010/main" val="6038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Border Radius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2652899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Border-Radius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0527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400" dirty="0" smtClean="0"/>
              <a:t>Box-Shadow and Text-Shadow</a:t>
            </a:r>
            <a:r>
              <a:rPr lang="en-US" sz="4400" baseline="30000" dirty="0" smtClean="0"/>
              <a:t>*</a:t>
            </a:r>
            <a:endParaRPr lang="en-US" sz="4400" dirty="0"/>
          </a:p>
        </p:txBody>
      </p:sp>
      <p:sp>
        <p:nvSpPr>
          <p:cNvPr id="5" name="Subtitle 4"/>
          <p:cNvSpPr>
            <a:spLocks noGrp="1"/>
          </p:cNvSpPr>
          <p:nvPr>
            <p:ph type="subTitle" idx="1"/>
          </p:nvPr>
        </p:nvSpPr>
        <p:spPr/>
        <p:txBody>
          <a:bodyPr/>
          <a:lstStyle/>
          <a:p>
            <a:r>
              <a:rPr lang="en-US" sz="2800" dirty="0" smtClean="0">
                <a:solidFill>
                  <a:schemeClr val="accent1">
                    <a:alpha val="99000"/>
                  </a:schemeClr>
                </a:solidFill>
              </a:rPr>
              <a:t>*Rounded Corners and Shadows? Design Done!</a:t>
            </a:r>
            <a:endParaRPr lang="en-US" sz="2800" dirty="0">
              <a:solidFill>
                <a:schemeClr val="accent1">
                  <a:alpha val="99000"/>
                </a:schemeClr>
              </a:solidFill>
            </a:endParaRPr>
          </a:p>
        </p:txBody>
      </p:sp>
    </p:spTree>
    <p:extLst>
      <p:ext uri="{BB962C8B-B14F-4D97-AF65-F5344CB8AC3E}">
        <p14:creationId xmlns:p14="http://schemas.microsoft.com/office/powerpoint/2010/main" val="1609187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1469</TotalTime>
  <Words>1491</Words>
  <Application>Microsoft Macintosh PowerPoint</Application>
  <PresentationFormat>On-screen Show (4:3)</PresentationFormat>
  <Paragraphs>227</Paragraphs>
  <Slides>32</Slides>
  <Notes>17</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HTML5</vt:lpstr>
      <vt:lpstr>1_White with Consolas font for code slides</vt:lpstr>
      <vt:lpstr>1_HTML5</vt:lpstr>
      <vt:lpstr>2_White with Consolas font for code slides</vt:lpstr>
      <vt:lpstr>CSS3*</vt:lpstr>
      <vt:lpstr>CSS3</vt:lpstr>
      <vt:lpstr>Agenda</vt:lpstr>
      <vt:lpstr>A Word about Vendor Prefixes</vt:lpstr>
      <vt:lpstr>Border-Radius*</vt:lpstr>
      <vt:lpstr>Rounding those Corners…</vt:lpstr>
      <vt:lpstr>Browser Support for Border Radius</vt:lpstr>
      <vt:lpstr>Border-Radius</vt:lpstr>
      <vt:lpstr>Box-Shadow and Text-Shadow*</vt:lpstr>
      <vt:lpstr>Using Box-Shadow</vt:lpstr>
      <vt:lpstr>Browser Support for Box-Shadow</vt:lpstr>
      <vt:lpstr>Using Text-Shadow</vt:lpstr>
      <vt:lpstr>Browser Support for Text-Shadow</vt:lpstr>
      <vt:lpstr>Box-Shadow and Text-Shadow</vt:lpstr>
      <vt:lpstr>Web Fonts*</vt:lpstr>
      <vt:lpstr>Using @font-face </vt:lpstr>
      <vt:lpstr>Browser Support for Web Fonts</vt:lpstr>
      <vt:lpstr>@font-face</vt:lpstr>
      <vt:lpstr>Media Queries*</vt:lpstr>
      <vt:lpstr>Working with Media Queries</vt:lpstr>
      <vt:lpstr>Browser Support for Media Queries</vt:lpstr>
      <vt:lpstr>Media Queries</vt:lpstr>
      <vt:lpstr>Transforms*</vt:lpstr>
      <vt:lpstr>Using CSS3 Transforms</vt:lpstr>
      <vt:lpstr>Browser Support for Transforms </vt:lpstr>
      <vt:lpstr>Transforms</vt:lpstr>
      <vt:lpstr>Transitions and Animations*</vt:lpstr>
      <vt:lpstr>Using CSS3 Animations</vt:lpstr>
      <vt:lpstr>Browser Support for Transitions and Animations </vt:lpstr>
      <vt:lpstr>Animations</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87</cp:revision>
  <dcterms:created xsi:type="dcterms:W3CDTF">2012-01-03T16:41:51Z</dcterms:created>
  <dcterms:modified xsi:type="dcterms:W3CDTF">2012-01-06T22:03:37Z</dcterms:modified>
</cp:coreProperties>
</file>